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4" r:id="rId2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3476" y="350850"/>
            <a:ext cx="707704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 u="sng">
                <a:solidFill>
                  <a:srgbClr val="4FC3F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8811" y="405201"/>
            <a:ext cx="372276" cy="3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58811" y="405201"/>
            <a:ext cx="372276" cy="3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3"/>
            <a:ext cx="9143981" cy="44645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952" y="1149861"/>
            <a:ext cx="862009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136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7636" y="1053349"/>
            <a:ext cx="7148727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sng">
                <a:solidFill>
                  <a:srgbClr val="4FC3F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7448" y="4857571"/>
            <a:ext cx="13970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595959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skflow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ymericdamien/TensorFlow-Examples/blob/master/notebooks/4_Utils/tensorboard_basic.ipynb" TargetMode="Externa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versions/r0.10/get_started/index.html" TargetMode="External"/><Relationship Id="rId3" Type="http://schemas.openxmlformats.org/officeDocument/2006/relationships/hyperlink" Target="https://github.com/jtoy/awesome-tensorflow" TargetMode="External"/><Relationship Id="rId7" Type="http://schemas.openxmlformats.org/officeDocument/2006/relationships/hyperlink" Target="https://databricks.com/blog/2016/01/25/deep-learning-with-apache-spark-and-tensorflow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TVixw6ItiZ8igjp6U17tcgoFrLSaHWQmMOwjlgQY9co/pub?slide=id.p" TargetMode="External"/><Relationship Id="rId5" Type="http://schemas.openxmlformats.org/officeDocument/2006/relationships/hyperlink" Target="https://drive.google.com/open?id=1x_fzKmTZ2ZeNLFyKi9QZIOUrfnHnML7y70A8hzLDTVo" TargetMode="External"/><Relationship Id="rId4" Type="http://schemas.openxmlformats.org/officeDocument/2006/relationships/hyperlink" Target="https://github.com/tensorflow/model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deep-learning--ud730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573" y="631923"/>
            <a:ext cx="4944740" cy="403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2340" y="1287879"/>
            <a:ext cx="2430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00"/>
                </a:solidFill>
                <a:latin typeface="Arial"/>
                <a:cs typeface="Arial"/>
              </a:rPr>
              <a:t>Introduction</a:t>
            </a:r>
            <a:r>
              <a:rPr sz="3000" spc="-10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0000"/>
                </a:solidFill>
                <a:latin typeface="Arial"/>
                <a:cs typeface="Arial"/>
              </a:rPr>
              <a:t>to  TensorFlow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DE2C7-543D-4B99-BB00-B7D9A963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664161"/>
            <a:ext cx="24860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11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12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13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14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15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16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17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4553" y="1083574"/>
            <a:ext cx="349250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sz="2200" b="1" spc="-80" dirty="0">
                <a:solidFill>
                  <a:srgbClr val="666666"/>
                </a:solidFill>
                <a:latin typeface="Trebuchet MS"/>
                <a:cs typeface="Trebuchet MS"/>
              </a:rPr>
              <a:t>Why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0" dirty="0">
                <a:solidFill>
                  <a:srgbClr val="666666"/>
                </a:solidFill>
                <a:latin typeface="Trebuchet MS"/>
                <a:cs typeface="Trebuchet MS"/>
              </a:rPr>
              <a:t>would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you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50" dirty="0">
                <a:solidFill>
                  <a:srgbClr val="666666"/>
                </a:solidFill>
                <a:latin typeface="Trebuchet MS"/>
                <a:cs typeface="Trebuchet MS"/>
              </a:rPr>
              <a:t>use</a:t>
            </a:r>
            <a:r>
              <a:rPr sz="2200" b="1" spc="-2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666666"/>
                </a:solidFill>
                <a:latin typeface="Trebuchet MS"/>
                <a:cs typeface="Trebuchet MS"/>
              </a:rPr>
              <a:t>it?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587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Intr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6703" y="4870147"/>
            <a:ext cx="884555" cy="11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</a:pPr>
            <a:r>
              <a:rPr sz="700" spc="-50" dirty="0">
                <a:solidFill>
                  <a:srgbClr val="666666"/>
                </a:solidFill>
                <a:latin typeface="Verdana"/>
                <a:cs typeface="Verdana"/>
              </a:rPr>
              <a:t>oduction</a:t>
            </a:r>
            <a:r>
              <a:rPr sz="700" spc="-1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3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18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982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Why</a:t>
            </a:r>
            <a:r>
              <a:rPr spc="-425" dirty="0"/>
              <a:t> </a:t>
            </a:r>
            <a:r>
              <a:rPr spc="-195" dirty="0"/>
              <a:t>would</a:t>
            </a:r>
            <a:r>
              <a:rPr spc="-420" dirty="0"/>
              <a:t> </a:t>
            </a:r>
            <a:r>
              <a:rPr spc="-260" dirty="0"/>
              <a:t>you</a:t>
            </a:r>
            <a:r>
              <a:rPr spc="-425" dirty="0"/>
              <a:t> </a:t>
            </a:r>
            <a:r>
              <a:rPr spc="-275" dirty="0"/>
              <a:t>use</a:t>
            </a:r>
            <a:r>
              <a:rPr spc="-420" dirty="0"/>
              <a:t> </a:t>
            </a:r>
            <a:r>
              <a:rPr spc="-285" dirty="0"/>
              <a:t>NN</a:t>
            </a:r>
            <a:r>
              <a:rPr spc="-425" dirty="0"/>
              <a:t> </a:t>
            </a:r>
            <a:r>
              <a:rPr spc="-295" dirty="0"/>
              <a:t>/</a:t>
            </a:r>
            <a:r>
              <a:rPr spc="-420" dirty="0"/>
              <a:t> </a:t>
            </a:r>
            <a:r>
              <a:rPr spc="-300" dirty="0"/>
              <a:t>Deep</a:t>
            </a:r>
            <a:r>
              <a:rPr spc="-425" dirty="0"/>
              <a:t> </a:t>
            </a:r>
            <a:r>
              <a:rPr spc="-245" dirty="0"/>
              <a:t>Learning?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5812" y="1053349"/>
            <a:ext cx="3338829" cy="274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5915">
              <a:lnSpc>
                <a:spcPct val="1161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Neural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Networks </a:t>
            </a:r>
            <a:r>
              <a:rPr sz="1400" spc="-170" dirty="0">
                <a:solidFill>
                  <a:srgbClr val="666666"/>
                </a:solidFill>
                <a:latin typeface="Verdana"/>
                <a:cs typeface="Verdana"/>
              </a:rPr>
              <a:t>(NNs)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universal  </a:t>
            </a:r>
            <a:r>
              <a:rPr sz="1400" b="1" spc="-35" dirty="0">
                <a:solidFill>
                  <a:srgbClr val="666666"/>
                </a:solidFill>
                <a:latin typeface="Trebuchet MS"/>
                <a:cs typeface="Trebuchet MS"/>
              </a:rPr>
              <a:t>function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20" dirty="0">
                <a:solidFill>
                  <a:srgbClr val="666666"/>
                </a:solidFill>
                <a:latin typeface="Trebuchet MS"/>
                <a:cs typeface="Trebuchet MS"/>
              </a:rPr>
              <a:t>approximators</a:t>
            </a:r>
            <a:r>
              <a:rPr sz="1400" b="1" spc="-1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that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work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5" dirty="0">
                <a:solidFill>
                  <a:srgbClr val="666666"/>
                </a:solidFill>
                <a:latin typeface="Verdana"/>
                <a:cs typeface="Verdana"/>
              </a:rPr>
              <a:t>very  </a:t>
            </a:r>
            <a:r>
              <a:rPr sz="1400" spc="-85" dirty="0">
                <a:solidFill>
                  <a:srgbClr val="666666"/>
                </a:solidFill>
                <a:latin typeface="Verdana"/>
                <a:cs typeface="Verdana"/>
              </a:rPr>
              <a:t>well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with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huge</a:t>
            </a:r>
            <a:r>
              <a:rPr sz="1400" b="1" spc="-1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666666"/>
                </a:solidFill>
                <a:latin typeface="Trebuchet MS"/>
                <a:cs typeface="Trebuchet MS"/>
              </a:rPr>
              <a:t>datasets</a:t>
            </a:r>
            <a:endParaRPr sz="1400">
              <a:latin typeface="Trebuchet MS"/>
              <a:cs typeface="Trebuchet MS"/>
            </a:endParaRPr>
          </a:p>
          <a:p>
            <a:pPr marL="348615" marR="112395" indent="-335915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NNs</a:t>
            </a:r>
            <a:r>
              <a:rPr sz="1400" spc="-2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/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deep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networks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do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unsupervised 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feature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25" dirty="0">
                <a:solidFill>
                  <a:srgbClr val="666666"/>
                </a:solidFill>
                <a:latin typeface="Trebuchet MS"/>
                <a:cs typeface="Trebuchet MS"/>
              </a:rPr>
              <a:t>learning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Arial"/>
              <a:buChar char="●"/>
            </a:pPr>
            <a:endParaRPr sz="1900">
              <a:latin typeface="Times New Roman"/>
              <a:cs typeface="Times New Roman"/>
            </a:endParaRPr>
          </a:p>
          <a:p>
            <a:pPr marL="348615" indent="-3359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Track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record,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being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SotA</a:t>
            </a:r>
            <a:r>
              <a:rPr sz="1400" spc="-22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in: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image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classification,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language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processing,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speech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recognition,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05180" algn="l"/>
                <a:tab pos="806450" algn="l"/>
              </a:tabLst>
            </a:pPr>
            <a:r>
              <a:rPr sz="1400" spc="-165" dirty="0">
                <a:solidFill>
                  <a:srgbClr val="666666"/>
                </a:solidFill>
                <a:latin typeface="Verdana"/>
                <a:cs typeface="Verdana"/>
              </a:rPr>
              <a:t>...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6865" y="957573"/>
            <a:ext cx="4274516" cy="1762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9547" y="3913227"/>
            <a:ext cx="5780163" cy="1230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7064" y="2893894"/>
            <a:ext cx="3348843" cy="18849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19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628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Why</a:t>
            </a:r>
            <a:r>
              <a:rPr spc="-490" dirty="0"/>
              <a:t> </a:t>
            </a:r>
            <a:r>
              <a:rPr spc="-229" dirty="0"/>
              <a:t>TensorFlow?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4534" y="1085606"/>
            <a:ext cx="2880360" cy="332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666666"/>
                </a:solidFill>
                <a:latin typeface="Verdana"/>
                <a:cs typeface="Verdana"/>
              </a:rPr>
              <a:t>There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5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Verdana"/>
                <a:cs typeface="Verdana"/>
              </a:rPr>
              <a:t>lot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666666"/>
                </a:solidFill>
                <a:latin typeface="Verdana"/>
                <a:cs typeface="Verdana"/>
              </a:rPr>
              <a:t>of</a:t>
            </a:r>
            <a:r>
              <a:rPr sz="1800" spc="-27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alternatives: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40" dirty="0">
                <a:solidFill>
                  <a:srgbClr val="666666"/>
                </a:solidFill>
                <a:latin typeface="Verdana"/>
                <a:cs typeface="Verdana"/>
              </a:rPr>
              <a:t>Torch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60" dirty="0">
                <a:solidFill>
                  <a:srgbClr val="666666"/>
                </a:solidFill>
                <a:latin typeface="Verdana"/>
                <a:cs typeface="Verdana"/>
              </a:rPr>
              <a:t>Caffe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Theano </a:t>
            </a:r>
            <a:r>
              <a:rPr sz="1800" spc="-195" dirty="0">
                <a:solidFill>
                  <a:srgbClr val="666666"/>
                </a:solidFill>
                <a:latin typeface="Verdana"/>
                <a:cs typeface="Verdana"/>
              </a:rPr>
              <a:t>(Keras,</a:t>
            </a:r>
            <a:r>
              <a:rPr sz="1800" spc="-4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666666"/>
                </a:solidFill>
                <a:latin typeface="Verdana"/>
                <a:cs typeface="Verdana"/>
              </a:rPr>
              <a:t>Lasagne)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10" dirty="0">
                <a:solidFill>
                  <a:srgbClr val="666666"/>
                </a:solidFill>
                <a:latin typeface="Verdana"/>
                <a:cs typeface="Verdana"/>
              </a:rPr>
              <a:t>CuDNN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85" dirty="0">
                <a:solidFill>
                  <a:srgbClr val="666666"/>
                </a:solidFill>
                <a:latin typeface="Verdana"/>
                <a:cs typeface="Verdana"/>
              </a:rPr>
              <a:t>Mxnet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25" dirty="0">
                <a:solidFill>
                  <a:srgbClr val="666666"/>
                </a:solidFill>
                <a:latin typeface="Verdana"/>
                <a:cs typeface="Verdana"/>
              </a:rPr>
              <a:t>DSSTNE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DL4J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29" dirty="0">
                <a:solidFill>
                  <a:srgbClr val="666666"/>
                </a:solidFill>
                <a:latin typeface="Verdana"/>
                <a:cs typeface="Verdana"/>
              </a:rPr>
              <a:t>DIANNE</a:t>
            </a:r>
            <a:endParaRPr sz="1800">
              <a:latin typeface="Verdana"/>
              <a:cs typeface="Verdan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5" dirty="0">
                <a:solidFill>
                  <a:srgbClr val="666666"/>
                </a:solidFill>
                <a:latin typeface="Verdana"/>
                <a:cs typeface="Verdana"/>
              </a:rPr>
              <a:t>Etc.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32790" y="2584669"/>
            <a:ext cx="1498821" cy="149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965" y="485224"/>
            <a:ext cx="2420845" cy="1549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311" y="3131093"/>
            <a:ext cx="1667421" cy="1667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8293" y="3807992"/>
            <a:ext cx="1987770" cy="1277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4134" y="1326297"/>
            <a:ext cx="1435421" cy="1258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098" y="4856025"/>
            <a:ext cx="10433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0148" y="4856148"/>
            <a:ext cx="1143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20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795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TensorFlow</a:t>
            </a:r>
            <a:r>
              <a:rPr spc="-430" dirty="0"/>
              <a:t> </a:t>
            </a:r>
            <a:r>
              <a:rPr spc="-265" dirty="0"/>
              <a:t>has</a:t>
            </a:r>
            <a:r>
              <a:rPr spc="-425" dirty="0"/>
              <a:t> </a:t>
            </a:r>
            <a:r>
              <a:rPr spc="-229" dirty="0"/>
              <a:t>the</a:t>
            </a:r>
            <a:r>
              <a:rPr spc="-425" dirty="0"/>
              <a:t> </a:t>
            </a:r>
            <a:r>
              <a:rPr spc="-229" dirty="0"/>
              <a:t>largest</a:t>
            </a:r>
            <a:r>
              <a:rPr spc="-425" dirty="0"/>
              <a:t> </a:t>
            </a:r>
            <a:r>
              <a:rPr spc="-250" dirty="0"/>
              <a:t>community</a:t>
            </a:r>
          </a:p>
        </p:txBody>
      </p:sp>
      <p:sp>
        <p:nvSpPr>
          <p:cNvPr id="6" name="object 6"/>
          <p:cNvSpPr/>
          <p:nvPr/>
        </p:nvSpPr>
        <p:spPr>
          <a:xfrm>
            <a:off x="182174" y="1315182"/>
            <a:ext cx="4482865" cy="271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5040" y="1703908"/>
            <a:ext cx="4342816" cy="1941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49250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02260" algn="l"/>
              </a:tabLst>
            </a:pPr>
            <a:r>
              <a:rPr sz="2200" b="1" spc="-60" dirty="0">
                <a:solidFill>
                  <a:srgbClr val="666666"/>
                </a:solidFill>
                <a:latin typeface="Trebuchet MS"/>
                <a:cs typeface="Trebuchet MS"/>
              </a:rPr>
              <a:t>What </a:t>
            </a:r>
            <a:r>
              <a:rPr sz="2200" b="1" spc="-1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2200" b="1" spc="-434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5" dirty="0">
                <a:solidFill>
                  <a:srgbClr val="666666"/>
                </a:solidFill>
                <a:latin typeface="Trebuchet MS"/>
                <a:cs typeface="Trebuchet MS"/>
              </a:rPr>
              <a:t>TensorFlow?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2</a:t>
            </a:fld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476" y="350850"/>
            <a:ext cx="5485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313642"/>
                </a:solidFill>
                <a:latin typeface="Verdana"/>
                <a:cs typeface="Verdana"/>
              </a:rPr>
              <a:t>TensorFlow </a:t>
            </a:r>
            <a:r>
              <a:rPr sz="2800" spc="-185" dirty="0">
                <a:solidFill>
                  <a:srgbClr val="313642"/>
                </a:solidFill>
                <a:latin typeface="Verdana"/>
                <a:cs typeface="Verdana"/>
              </a:rPr>
              <a:t>is</a:t>
            </a:r>
            <a:r>
              <a:rPr sz="2800" spc="-75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2800" spc="-305" dirty="0">
                <a:solidFill>
                  <a:srgbClr val="313642"/>
                </a:solidFill>
                <a:latin typeface="Verdana"/>
                <a:cs typeface="Verdana"/>
              </a:rPr>
              <a:t>very </a:t>
            </a:r>
            <a:r>
              <a:rPr sz="2800" spc="-200" dirty="0">
                <a:solidFill>
                  <a:srgbClr val="313642"/>
                </a:solidFill>
                <a:latin typeface="Verdana"/>
                <a:cs typeface="Verdana"/>
              </a:rPr>
              <a:t>portable/scalable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534" y="1053349"/>
            <a:ext cx="331089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Runs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on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CPUs,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GPUs,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TPUs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over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one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more 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machines,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but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also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on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phones(android+iOS) 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and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raspberry</a:t>
            </a:r>
            <a:r>
              <a:rPr sz="1400" spc="-3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pi’s...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5411" y="791230"/>
            <a:ext cx="2575219" cy="1715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8562" y="2643344"/>
            <a:ext cx="2472069" cy="1900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6916" y="740998"/>
            <a:ext cx="2575219" cy="4402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523" y="2346195"/>
            <a:ext cx="3502442" cy="2334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20</a:t>
            </a:fld>
            <a:endParaRPr spc="-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76" y="350850"/>
            <a:ext cx="59899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TensorFlow</a:t>
            </a:r>
            <a:r>
              <a:rPr spc="-425" dirty="0"/>
              <a:t> </a:t>
            </a:r>
            <a:r>
              <a:rPr spc="-185" dirty="0"/>
              <a:t>is</a:t>
            </a:r>
            <a:r>
              <a:rPr spc="-425" dirty="0"/>
              <a:t> </a:t>
            </a:r>
            <a:r>
              <a:rPr spc="-275" dirty="0"/>
              <a:t>more</a:t>
            </a:r>
            <a:r>
              <a:rPr spc="-425" dirty="0"/>
              <a:t> </a:t>
            </a:r>
            <a:r>
              <a:rPr spc="-225" dirty="0"/>
              <a:t>than</a:t>
            </a:r>
            <a:r>
              <a:rPr spc="-420" dirty="0"/>
              <a:t> </a:t>
            </a:r>
            <a:r>
              <a:rPr spc="-245" dirty="0"/>
              <a:t>an</a:t>
            </a:r>
            <a:r>
              <a:rPr spc="-425" dirty="0"/>
              <a:t> </a:t>
            </a:r>
            <a:r>
              <a:rPr spc="-365" dirty="0"/>
              <a:t>R&amp;D</a:t>
            </a:r>
            <a:r>
              <a:rPr spc="-425" dirty="0"/>
              <a:t> </a:t>
            </a:r>
            <a:r>
              <a:rPr spc="-215" dirty="0"/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17888" y="1053349"/>
            <a:ext cx="4288790" cy="126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marR="143510" indent="-283845">
              <a:lnSpc>
                <a:spcPct val="116100"/>
              </a:lnSpc>
              <a:spcBef>
                <a:spcPts val="10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Specific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functionalities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for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deployment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(TF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Serving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/ 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CloudML)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Easier/more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documentation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(for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more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general</a:t>
            </a:r>
            <a:r>
              <a:rPr sz="1400" spc="-20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public)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Included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visualization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666666"/>
                </a:solidFill>
                <a:latin typeface="Verdana"/>
                <a:cs typeface="Verdana"/>
              </a:rPr>
              <a:t>tool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(Tensorboard)</a:t>
            </a:r>
            <a:endParaRPr sz="1400">
              <a:latin typeface="Verdana"/>
              <a:cs typeface="Verdana"/>
            </a:endParaRPr>
          </a:p>
          <a:p>
            <a:pPr marL="29654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295910" algn="l"/>
                <a:tab pos="297180" algn="l"/>
              </a:tabLst>
            </a:pP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Simplified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interfaces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like</a:t>
            </a:r>
            <a:r>
              <a:rPr sz="1400" spc="-220" dirty="0">
                <a:solidFill>
                  <a:srgbClr val="4FC3F6"/>
                </a:solidFill>
                <a:latin typeface="Verdana"/>
                <a:cs typeface="Verdana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SKFlow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8290" y="1873621"/>
            <a:ext cx="4555690" cy="2931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21</a:t>
            </a:fld>
            <a:endParaRPr spc="-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56362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4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sz="2200" b="1" spc="-25" dirty="0">
                <a:solidFill>
                  <a:srgbClr val="666666"/>
                </a:solidFill>
                <a:latin typeface="Trebuchet MS"/>
                <a:cs typeface="Trebuchet MS"/>
              </a:rPr>
              <a:t>How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does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666666"/>
                </a:solidFill>
                <a:latin typeface="Trebuchet MS"/>
                <a:cs typeface="Trebuchet MS"/>
              </a:rPr>
              <a:t>it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666666"/>
                </a:solidFill>
                <a:latin typeface="Trebuchet MS"/>
                <a:cs typeface="Trebuchet MS"/>
              </a:rPr>
              <a:t>work?</a:t>
            </a:r>
            <a:r>
              <a:rPr sz="2200" b="1" spc="-2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130" dirty="0">
                <a:solidFill>
                  <a:srgbClr val="666666"/>
                </a:solidFill>
                <a:latin typeface="Trebuchet MS"/>
                <a:cs typeface="Trebuchet MS"/>
              </a:rPr>
              <a:t>+</a:t>
            </a:r>
            <a:r>
              <a:rPr sz="2200" b="1" spc="-2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200" b="1" spc="-45" dirty="0">
                <a:solidFill>
                  <a:srgbClr val="666666"/>
                </a:solidFill>
                <a:latin typeface="Trebuchet MS"/>
                <a:cs typeface="Trebuchet MS"/>
              </a:rPr>
              <a:t>Demo</a:t>
            </a:r>
            <a:endParaRPr sz="2200">
              <a:latin typeface="Trebuchet MS"/>
              <a:cs typeface="Trebuchet MS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75" dirty="0">
                <a:solidFill>
                  <a:srgbClr val="666666"/>
                </a:solidFill>
                <a:latin typeface="Verdana"/>
                <a:cs typeface="Verdana"/>
              </a:rPr>
              <a:t>CloudML </a:t>
            </a:r>
            <a:r>
              <a:rPr sz="2200" spc="-210" dirty="0">
                <a:solidFill>
                  <a:srgbClr val="666666"/>
                </a:solidFill>
                <a:latin typeface="Verdana"/>
                <a:cs typeface="Verdana"/>
              </a:rPr>
              <a:t>(alpha)</a:t>
            </a:r>
            <a:r>
              <a:rPr sz="2200" spc="-5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65" dirty="0">
                <a:solidFill>
                  <a:srgbClr val="666666"/>
                </a:solidFill>
                <a:latin typeface="Verdana"/>
                <a:cs typeface="Verdana"/>
              </a:rPr>
              <a:t>discussion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22</a:t>
            </a:fld>
            <a:endParaRPr spc="-1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742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How</a:t>
            </a:r>
            <a:r>
              <a:rPr spc="-445" dirty="0"/>
              <a:t> </a:t>
            </a:r>
            <a:r>
              <a:rPr spc="-235" dirty="0"/>
              <a:t>does</a:t>
            </a:r>
            <a:r>
              <a:rPr spc="-445" dirty="0"/>
              <a:t> </a:t>
            </a:r>
            <a:r>
              <a:rPr spc="-120" dirty="0"/>
              <a:t>it</a:t>
            </a:r>
            <a:r>
              <a:rPr spc="-445" dirty="0"/>
              <a:t> </a:t>
            </a:r>
            <a:r>
              <a:rPr spc="-260" dirty="0"/>
              <a:t>work?</a:t>
            </a:r>
          </a:p>
        </p:txBody>
      </p:sp>
      <p:sp>
        <p:nvSpPr>
          <p:cNvPr id="3" name="object 3"/>
          <p:cNvSpPr/>
          <p:nvPr/>
        </p:nvSpPr>
        <p:spPr>
          <a:xfrm>
            <a:off x="618548" y="1466172"/>
            <a:ext cx="4592915" cy="251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23" y="1213987"/>
            <a:ext cx="40341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Number Recognition \w TF explained </a:t>
            </a:r>
            <a:r>
              <a:rPr sz="1400" dirty="0">
                <a:latin typeface="Arial"/>
                <a:cs typeface="Arial"/>
              </a:rPr>
              <a:t>(in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notebook)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1042" y="1213987"/>
            <a:ext cx="2296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Speech </a:t>
            </a:r>
            <a:r>
              <a:rPr sz="1400" dirty="0">
                <a:latin typeface="Arial"/>
                <a:cs typeface="Arial"/>
              </a:rPr>
              <a:t>classification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(demo)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6341" y="4129755"/>
            <a:ext cx="29102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Great </a:t>
            </a:r>
            <a:r>
              <a:rPr sz="1400" dirty="0">
                <a:latin typeface="Arial"/>
                <a:cs typeface="Arial"/>
              </a:rPr>
              <a:t>starting </a:t>
            </a:r>
            <a:r>
              <a:rPr sz="1400" spc="-5" dirty="0">
                <a:latin typeface="Arial"/>
                <a:cs typeface="Arial"/>
              </a:rPr>
              <a:t>point: 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https://github.com/tensorflow/models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4264" y="1807171"/>
            <a:ext cx="3356168" cy="1814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8897" y="4164083"/>
            <a:ext cx="18605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Tensorboard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notebook: 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23</a:t>
            </a:fld>
            <a:endParaRPr spc="-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4553" y="1083574"/>
            <a:ext cx="368554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8130" algn="l"/>
              </a:tabLst>
            </a:pPr>
            <a:r>
              <a:rPr sz="2200" spc="-240" dirty="0">
                <a:solidFill>
                  <a:srgbClr val="666666"/>
                </a:solidFill>
                <a:latin typeface="Verdana"/>
                <a:cs typeface="Verdana"/>
              </a:rPr>
              <a:t>What </a:t>
            </a:r>
            <a:r>
              <a:rPr sz="2200" spc="-14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2200" spc="-43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0" dirty="0">
                <a:solidFill>
                  <a:srgbClr val="666666"/>
                </a:solidFill>
                <a:latin typeface="Verdana"/>
                <a:cs typeface="Verdana"/>
              </a:rPr>
              <a:t>TensorFlow?</a:t>
            </a:r>
            <a:endParaRPr sz="2200" dirty="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310" dirty="0">
                <a:solidFill>
                  <a:srgbClr val="666666"/>
                </a:solidFill>
                <a:latin typeface="Verdana"/>
                <a:cs typeface="Verdana"/>
              </a:rPr>
              <a:t>Why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would</a:t>
            </a:r>
            <a:r>
              <a:rPr sz="2200" spc="-6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you </a:t>
            </a:r>
            <a:r>
              <a:rPr sz="2200" spc="-215" dirty="0">
                <a:solidFill>
                  <a:srgbClr val="666666"/>
                </a:solidFill>
                <a:latin typeface="Verdana"/>
                <a:cs typeface="Verdana"/>
              </a:rPr>
              <a:t>use </a:t>
            </a:r>
            <a:r>
              <a:rPr sz="2200" spc="-155" dirty="0">
                <a:solidFill>
                  <a:srgbClr val="666666"/>
                </a:solidFill>
                <a:latin typeface="Verdana"/>
                <a:cs typeface="Verdana"/>
              </a:rPr>
              <a:t>it?</a:t>
            </a:r>
            <a:endParaRPr sz="2200" dirty="0">
              <a:latin typeface="Verdana"/>
              <a:cs typeface="Verdana"/>
            </a:endParaRPr>
          </a:p>
          <a:p>
            <a:pPr marL="277495" indent="-26479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278130" algn="l"/>
              </a:tabLst>
            </a:pPr>
            <a:r>
              <a:rPr sz="2200" spc="-195" dirty="0">
                <a:solidFill>
                  <a:srgbClr val="666666"/>
                </a:solidFill>
                <a:latin typeface="Verdana"/>
                <a:cs typeface="Verdana"/>
              </a:rPr>
              <a:t>How</a:t>
            </a:r>
            <a:r>
              <a:rPr sz="2200" spc="-3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666666"/>
                </a:solidFill>
                <a:latin typeface="Verdana"/>
                <a:cs typeface="Verdana"/>
              </a:rPr>
              <a:t>does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95" dirty="0">
                <a:solidFill>
                  <a:srgbClr val="666666"/>
                </a:solidFill>
                <a:latin typeface="Verdana"/>
                <a:cs typeface="Verdana"/>
              </a:rPr>
              <a:t>it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04" dirty="0">
                <a:solidFill>
                  <a:srgbClr val="666666"/>
                </a:solidFill>
                <a:latin typeface="Verdana"/>
                <a:cs typeface="Verdana"/>
              </a:rPr>
              <a:t>work?</a:t>
            </a:r>
            <a:r>
              <a:rPr sz="2200" spc="-33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710" dirty="0">
                <a:solidFill>
                  <a:srgbClr val="666666"/>
                </a:solidFill>
                <a:latin typeface="Verdana"/>
                <a:cs typeface="Verdana"/>
              </a:rPr>
              <a:t>+</a:t>
            </a:r>
            <a:r>
              <a:rPr sz="2200" spc="-65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2200" spc="-260" dirty="0">
                <a:solidFill>
                  <a:srgbClr val="666666"/>
                </a:solidFill>
                <a:latin typeface="Verdana"/>
                <a:cs typeface="Verdana"/>
              </a:rPr>
              <a:t>Demo</a:t>
            </a:r>
            <a:endParaRPr sz="2200" dirty="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2010"/>
              </a:spcBef>
              <a:buAutoNum type="arabicPeriod"/>
              <a:tabLst>
                <a:tab pos="302260" algn="l"/>
              </a:tabLst>
            </a:pPr>
            <a:r>
              <a:rPr lang="en-IN" sz="2200" b="1" spc="-35" dirty="0">
                <a:solidFill>
                  <a:srgbClr val="666666"/>
                </a:solidFill>
                <a:latin typeface="Trebuchet MS"/>
                <a:cs typeface="Trebuchet MS"/>
              </a:rPr>
              <a:t>TF on Cloud – Azure 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24</a:t>
            </a:fld>
            <a:endParaRPr spc="-1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148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Agenda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516255" indent="-283845">
              <a:lnSpc>
                <a:spcPct val="100000"/>
              </a:lnSpc>
              <a:spcBef>
                <a:spcPts val="3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25" dirty="0">
                <a:solidFill>
                  <a:srgbClr val="666666"/>
                </a:solidFill>
              </a:rPr>
              <a:t>Curated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75" dirty="0">
                <a:solidFill>
                  <a:srgbClr val="666666"/>
                </a:solidFill>
              </a:rPr>
              <a:t>list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0" dirty="0">
                <a:solidFill>
                  <a:srgbClr val="666666"/>
                </a:solidFill>
              </a:rPr>
              <a:t>of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TF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40" dirty="0">
                <a:solidFill>
                  <a:srgbClr val="666666"/>
                </a:solidFill>
              </a:rPr>
              <a:t>resources:</a:t>
            </a:r>
            <a:r>
              <a:rPr u="none" spc="-220" dirty="0"/>
              <a:t> </a:t>
            </a:r>
            <a:r>
              <a:rPr spc="-125" dirty="0">
                <a:hlinkClick r:id="rId3"/>
              </a:rPr>
              <a:t>https://github.com/jtoy/awesome-tensorflow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Models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120" dirty="0">
                <a:solidFill>
                  <a:srgbClr val="666666"/>
                </a:solidFill>
              </a:rPr>
              <a:t>implemented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80" dirty="0">
                <a:solidFill>
                  <a:srgbClr val="666666"/>
                </a:solidFill>
              </a:rPr>
              <a:t>in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75" dirty="0">
                <a:solidFill>
                  <a:srgbClr val="666666"/>
                </a:solidFill>
              </a:rPr>
              <a:t>TF:</a:t>
            </a:r>
            <a:r>
              <a:rPr u="none" spc="-220" dirty="0"/>
              <a:t> </a:t>
            </a:r>
            <a:r>
              <a:rPr spc="-120" dirty="0">
                <a:hlinkClick r:id="rId4"/>
              </a:rPr>
              <a:t>https://github.com/tensorflow/models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Slides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95" dirty="0">
                <a:solidFill>
                  <a:srgbClr val="666666"/>
                </a:solidFill>
              </a:rPr>
              <a:t>“TF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tricks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0" dirty="0">
                <a:solidFill>
                  <a:srgbClr val="666666"/>
                </a:solidFill>
              </a:rPr>
              <a:t>of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the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30" dirty="0">
                <a:solidFill>
                  <a:srgbClr val="666666"/>
                </a:solidFill>
              </a:rPr>
              <a:t>trade”:</a:t>
            </a:r>
            <a:r>
              <a:rPr u="none" spc="-220" dirty="0"/>
              <a:t> </a:t>
            </a:r>
            <a:r>
              <a:rPr spc="-140" dirty="0">
                <a:hlinkClick r:id="rId5"/>
              </a:rPr>
              <a:t>https://drive.google.com/open?id=x_</a:t>
            </a:r>
            <a:r>
              <a:rPr u="none" spc="-140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10" dirty="0">
                <a:solidFill>
                  <a:srgbClr val="666666"/>
                </a:solidFill>
              </a:rPr>
              <a:t>Slides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95" dirty="0">
                <a:solidFill>
                  <a:srgbClr val="666666"/>
                </a:solidFill>
              </a:rPr>
              <a:t>“TF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and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50" dirty="0">
                <a:solidFill>
                  <a:srgbClr val="666666"/>
                </a:solidFill>
              </a:rPr>
              <a:t>Deep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20" dirty="0">
                <a:solidFill>
                  <a:srgbClr val="666666"/>
                </a:solidFill>
              </a:rPr>
              <a:t>Learning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without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a</a:t>
            </a:r>
            <a:r>
              <a:rPr u="none" spc="-204" dirty="0">
                <a:solidFill>
                  <a:srgbClr val="666666"/>
                </a:solidFill>
              </a:rPr>
              <a:t> </a:t>
            </a:r>
            <a:r>
              <a:rPr u="none" spc="-145" dirty="0">
                <a:solidFill>
                  <a:srgbClr val="666666"/>
                </a:solidFill>
              </a:rPr>
              <a:t>PhD”:</a:t>
            </a:r>
            <a:r>
              <a:rPr u="none" spc="-220" dirty="0"/>
              <a:t> </a:t>
            </a:r>
            <a:r>
              <a:rPr spc="-125" dirty="0">
                <a:hlinkClick r:id="rId6"/>
              </a:rPr>
              <a:t>https://docs.google.com/presentation/d/</a:t>
            </a:r>
            <a:r>
              <a:rPr u="none" spc="-125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05" dirty="0">
                <a:solidFill>
                  <a:srgbClr val="666666"/>
                </a:solidFill>
              </a:rPr>
              <a:t>Blogpost</a:t>
            </a:r>
            <a:r>
              <a:rPr u="none" spc="-215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“DL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00" dirty="0">
                <a:solidFill>
                  <a:srgbClr val="666666"/>
                </a:solidFill>
              </a:rPr>
              <a:t>with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spark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14" dirty="0">
                <a:solidFill>
                  <a:srgbClr val="666666"/>
                </a:solidFill>
              </a:rPr>
              <a:t>and</a:t>
            </a:r>
            <a:r>
              <a:rPr u="none" spc="-210" dirty="0">
                <a:solidFill>
                  <a:srgbClr val="666666"/>
                </a:solidFill>
              </a:rPr>
              <a:t> </a:t>
            </a:r>
            <a:r>
              <a:rPr u="none" spc="-140" dirty="0">
                <a:solidFill>
                  <a:srgbClr val="666666"/>
                </a:solidFill>
              </a:rPr>
              <a:t>TF”:</a:t>
            </a:r>
            <a:r>
              <a:rPr u="none" spc="-225" dirty="0"/>
              <a:t> </a:t>
            </a:r>
            <a:r>
              <a:rPr spc="-125" dirty="0">
                <a:hlinkClick r:id="rId7"/>
              </a:rPr>
              <a:t>https://databricks.com/blog/</a:t>
            </a:r>
            <a:r>
              <a:rPr u="none" spc="-125" dirty="0">
                <a:solidFill>
                  <a:srgbClr val="666666"/>
                </a:solidFill>
              </a:rPr>
              <a:t>...</a:t>
            </a:r>
          </a:p>
          <a:p>
            <a:pPr marL="516255" indent="-283845">
              <a:lnSpc>
                <a:spcPct val="100000"/>
              </a:lnSpc>
              <a:spcBef>
                <a:spcPts val="270"/>
              </a:spcBef>
              <a:buChar char="-"/>
              <a:tabLst>
                <a:tab pos="516255" algn="l"/>
                <a:tab pos="517525" algn="l"/>
              </a:tabLst>
            </a:pPr>
            <a:r>
              <a:rPr u="none" spc="-130" dirty="0">
                <a:solidFill>
                  <a:srgbClr val="666666"/>
                </a:solidFill>
              </a:rPr>
              <a:t>The </a:t>
            </a:r>
            <a:r>
              <a:rPr u="none" spc="-75" dirty="0">
                <a:solidFill>
                  <a:srgbClr val="666666"/>
                </a:solidFill>
              </a:rPr>
              <a:t>official</a:t>
            </a:r>
            <a:r>
              <a:rPr u="none" spc="-380" dirty="0">
                <a:solidFill>
                  <a:srgbClr val="666666"/>
                </a:solidFill>
              </a:rPr>
              <a:t> </a:t>
            </a:r>
            <a:r>
              <a:rPr u="none" spc="-125" dirty="0">
                <a:solidFill>
                  <a:srgbClr val="666666"/>
                </a:solidFill>
              </a:rPr>
              <a:t>documentation:</a:t>
            </a:r>
            <a:r>
              <a:rPr u="none" spc="-125" dirty="0"/>
              <a:t> </a:t>
            </a:r>
            <a:r>
              <a:rPr spc="-135" dirty="0">
                <a:hlinkClick r:id="rId8"/>
              </a:rPr>
              <a:t>https://www.tensorflow.org/versions/r0.10/</a:t>
            </a:r>
            <a:r>
              <a:rPr u="none" spc="-135" dirty="0">
                <a:solidFill>
                  <a:srgbClr val="666666"/>
                </a:solidFill>
              </a:rPr>
              <a:t>...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25</a:t>
            </a:fld>
            <a:endParaRPr spc="-1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343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Further</a:t>
            </a:r>
            <a:r>
              <a:rPr spc="-490" dirty="0"/>
              <a:t> </a:t>
            </a:r>
            <a:r>
              <a:rPr spc="-229" dirty="0"/>
              <a:t>reading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176" y="2074194"/>
            <a:ext cx="2701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25" dirty="0"/>
              <a:t>Thank</a:t>
            </a:r>
            <a:r>
              <a:rPr sz="4800" spc="-790" dirty="0"/>
              <a:t> </a:t>
            </a:r>
            <a:r>
              <a:rPr sz="4800" spc="-450" dirty="0"/>
              <a:t>you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011098" y="4857447"/>
            <a:ext cx="1043305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Introduction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20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TensorFlow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100" dirty="0"/>
              <a:t>26</a:t>
            </a:fld>
            <a:endParaRPr spc="-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1474" y="2476880"/>
            <a:ext cx="2969895" cy="2505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400" spc="-135" dirty="0">
                <a:solidFill>
                  <a:srgbClr val="FFFFFF"/>
                </a:solidFill>
                <a:latin typeface="Verdana"/>
                <a:cs typeface="Verdana"/>
              </a:rPr>
              <a:t>PLACE </a:t>
            </a:r>
            <a:r>
              <a:rPr sz="1400" spc="-19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14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700" spc="-10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0192" y="0"/>
            <a:ext cx="5273789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1849" y="1199353"/>
            <a:ext cx="2800985" cy="256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0000"/>
                </a:solidFill>
                <a:latin typeface="Verdana"/>
                <a:cs typeface="Verdana"/>
              </a:rPr>
              <a:t>Google</a:t>
            </a:r>
            <a:r>
              <a:rPr sz="1200" spc="-1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69A84F"/>
                </a:solidFill>
                <a:latin typeface="Verdana"/>
                <a:cs typeface="Verdana"/>
              </a:rPr>
              <a:t>Tensor</a:t>
            </a:r>
            <a:r>
              <a:rPr sz="1200" spc="-95" dirty="0">
                <a:solidFill>
                  <a:srgbClr val="0000FF"/>
                </a:solidFill>
                <a:latin typeface="Verdana"/>
                <a:cs typeface="Verdana"/>
              </a:rPr>
              <a:t>Flow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469900" marR="5080" indent="-320675">
              <a:lnSpc>
                <a:spcPts val="142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Originally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developed </a:t>
            </a:r>
            <a:r>
              <a:rPr sz="1200" spc="-120" dirty="0">
                <a:solidFill>
                  <a:srgbClr val="313642"/>
                </a:solidFill>
                <a:latin typeface="Verdana"/>
                <a:cs typeface="Verdana"/>
              </a:rPr>
              <a:t>by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the </a:t>
            </a:r>
            <a:r>
              <a:rPr sz="1200" b="1" spc="-20" dirty="0">
                <a:solidFill>
                  <a:srgbClr val="313642"/>
                </a:solidFill>
                <a:latin typeface="Trebuchet MS"/>
                <a:cs typeface="Trebuchet MS"/>
              </a:rPr>
              <a:t>Google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Brain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25" dirty="0">
                <a:solidFill>
                  <a:srgbClr val="313642"/>
                </a:solidFill>
                <a:latin typeface="Verdana"/>
                <a:cs typeface="Verdana"/>
              </a:rPr>
              <a:t>Team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13642"/>
                </a:solidFill>
                <a:latin typeface="Verdana"/>
                <a:cs typeface="Verdana"/>
              </a:rPr>
              <a:t>within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Google's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Machine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Intelligence </a:t>
            </a:r>
            <a:r>
              <a:rPr sz="1200" spc="-110" dirty="0">
                <a:solidFill>
                  <a:srgbClr val="313642"/>
                </a:solidFill>
                <a:latin typeface="Verdana"/>
                <a:cs typeface="Verdana"/>
              </a:rPr>
              <a:t>research</a:t>
            </a:r>
            <a:r>
              <a:rPr sz="1200" spc="-28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organization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313642"/>
              </a:buClr>
              <a:buFont typeface="Arial"/>
              <a:buChar char="●"/>
            </a:pPr>
            <a:endParaRPr sz="1250">
              <a:latin typeface="Times New Roman"/>
              <a:cs typeface="Times New Roman"/>
            </a:endParaRPr>
          </a:p>
          <a:p>
            <a:pPr marL="469900" marR="113664" indent="-320675">
              <a:lnSpc>
                <a:spcPts val="142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TensorFlow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provides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primitives</a:t>
            </a:r>
            <a:r>
              <a:rPr sz="1200" spc="-34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for 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defining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functions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on</a:t>
            </a:r>
            <a:r>
              <a:rPr sz="1200" spc="-18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b="1" spc="-40" dirty="0">
                <a:solidFill>
                  <a:srgbClr val="69A84F"/>
                </a:solidFill>
                <a:latin typeface="Trebuchet MS"/>
                <a:cs typeface="Trebuchet MS"/>
              </a:rPr>
              <a:t>tensor</a:t>
            </a:r>
            <a:r>
              <a:rPr sz="1200" spc="-40" dirty="0">
                <a:solidFill>
                  <a:srgbClr val="313642"/>
                </a:solidFill>
                <a:latin typeface="Verdana"/>
                <a:cs typeface="Verdana"/>
              </a:rPr>
              <a:t>s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and 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automatically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computing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their  </a:t>
            </a:r>
            <a:r>
              <a:rPr sz="1200" spc="-105" dirty="0">
                <a:solidFill>
                  <a:srgbClr val="313642"/>
                </a:solidFill>
                <a:latin typeface="Verdana"/>
                <a:cs typeface="Verdana"/>
              </a:rPr>
              <a:t>derivatives.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13642"/>
              </a:buClr>
              <a:buFont typeface="Arial"/>
              <a:buChar char="●"/>
            </a:pPr>
            <a:endParaRPr sz="1250">
              <a:latin typeface="Times New Roman"/>
              <a:cs typeface="Times New Roman"/>
            </a:endParaRPr>
          </a:p>
          <a:p>
            <a:pPr marL="469900" marR="95250" indent="-320675" algn="just">
              <a:lnSpc>
                <a:spcPts val="1420"/>
              </a:lnSpc>
              <a:buFont typeface="Arial"/>
              <a:buChar char="●"/>
              <a:tabLst>
                <a:tab pos="469900" algn="l"/>
              </a:tabLst>
            </a:pPr>
            <a:r>
              <a:rPr sz="1200" spc="-140" dirty="0">
                <a:solidFill>
                  <a:srgbClr val="313642"/>
                </a:solidFill>
                <a:latin typeface="Verdana"/>
                <a:cs typeface="Verdana"/>
              </a:rPr>
              <a:t>An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open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source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13642"/>
                </a:solidFill>
                <a:latin typeface="Verdana"/>
                <a:cs typeface="Verdana"/>
              </a:rPr>
              <a:t>software</a:t>
            </a:r>
            <a:r>
              <a:rPr sz="1200" spc="-185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library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13642"/>
                </a:solidFill>
                <a:latin typeface="Verdana"/>
                <a:cs typeface="Verdana"/>
              </a:rPr>
              <a:t>for  </a:t>
            </a:r>
            <a:r>
              <a:rPr sz="1200" spc="-95" dirty="0">
                <a:solidFill>
                  <a:srgbClr val="313642"/>
                </a:solidFill>
                <a:latin typeface="Verdana"/>
                <a:cs typeface="Verdana"/>
              </a:rPr>
              <a:t>numerical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13642"/>
                </a:solidFill>
                <a:latin typeface="Verdana"/>
                <a:cs typeface="Verdana"/>
              </a:rPr>
              <a:t>computation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13642"/>
                </a:solidFill>
                <a:latin typeface="Verdana"/>
                <a:cs typeface="Verdana"/>
              </a:rPr>
              <a:t>using</a:t>
            </a:r>
            <a:r>
              <a:rPr sz="1200" spc="-190" dirty="0">
                <a:solidFill>
                  <a:srgbClr val="313642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rgbClr val="313642"/>
                </a:solidFill>
                <a:latin typeface="Trebuchet MS"/>
                <a:cs typeface="Trebuchet MS"/>
              </a:rPr>
              <a:t>data </a:t>
            </a:r>
            <a:r>
              <a:rPr sz="1200" b="1" spc="-1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0000FF"/>
                </a:solidFill>
                <a:latin typeface="Trebuchet MS"/>
                <a:cs typeface="Trebuchet MS"/>
              </a:rPr>
              <a:t>flow</a:t>
            </a:r>
            <a:r>
              <a:rPr sz="1200" b="1" spc="-12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200" b="1" spc="-5" dirty="0">
                <a:solidFill>
                  <a:srgbClr val="313642"/>
                </a:solidFill>
                <a:latin typeface="Trebuchet MS"/>
                <a:cs typeface="Trebuchet MS"/>
              </a:rPr>
              <a:t>graphs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8622" y="235685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80" dirty="0">
                <a:solidFill>
                  <a:srgbClr val="000000"/>
                </a:solidFill>
              </a:rPr>
              <a:t>TensorFlow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1203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Tensor?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4534" y="1053349"/>
            <a:ext cx="2955925" cy="2609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Simply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put: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Tensors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can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be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viewed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as</a:t>
            </a:r>
            <a:r>
              <a:rPr sz="1400" spc="6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 </a:t>
            </a:r>
            <a:r>
              <a:rPr sz="1400" b="1" spc="-20" dirty="0">
                <a:solidFill>
                  <a:srgbClr val="666666"/>
                </a:solidFill>
                <a:latin typeface="Trebuchet MS"/>
                <a:cs typeface="Trebuchet MS"/>
              </a:rPr>
              <a:t>multidimensional array </a:t>
            </a: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of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numbers</a:t>
            </a:r>
            <a:r>
              <a:rPr sz="1400" spc="-45" dirty="0">
                <a:solidFill>
                  <a:srgbClr val="666666"/>
                </a:solidFill>
                <a:latin typeface="Verdana"/>
                <a:cs typeface="Verdana"/>
              </a:rPr>
              <a:t>. 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This </a:t>
            </a:r>
            <a:r>
              <a:rPr sz="1400" spc="-150" dirty="0">
                <a:solidFill>
                  <a:srgbClr val="666666"/>
                </a:solidFill>
                <a:latin typeface="Verdana"/>
                <a:cs typeface="Verdana"/>
              </a:rPr>
              <a:t>means</a:t>
            </a:r>
            <a:r>
              <a:rPr sz="1400" spc="-3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that: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scalar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tensor,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666666"/>
              </a:buClr>
              <a:buFont typeface="Arial"/>
              <a:buChar char="●"/>
            </a:pPr>
            <a:endParaRPr sz="1600" dirty="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vector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409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tensor,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"/>
              <a:buChar char="●"/>
            </a:pPr>
            <a:endParaRPr sz="1600" dirty="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buFont typeface="Arial"/>
              <a:buChar char="●"/>
              <a:tabLst>
                <a:tab pos="613410" algn="l"/>
              </a:tabLst>
            </a:pPr>
            <a:r>
              <a:rPr sz="1400" spc="-200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matrix </a:t>
            </a: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is</a:t>
            </a:r>
            <a:r>
              <a:rPr sz="1400" spc="-39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lang="en-IN" sz="1400" spc="-395" dirty="0">
                <a:solidFill>
                  <a:srgbClr val="666666"/>
                </a:solidFill>
                <a:latin typeface="Verdana"/>
                <a:cs typeface="Verdana"/>
              </a:rPr>
              <a:t> 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tensor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66666"/>
              </a:buClr>
              <a:buFont typeface="Arial"/>
              <a:buChar char="●"/>
            </a:pPr>
            <a:endParaRPr sz="1600" dirty="0">
              <a:latin typeface="Times New Roman"/>
              <a:cs typeface="Times New Roman"/>
            </a:endParaRPr>
          </a:p>
          <a:p>
            <a:pPr marL="612775" indent="-142875">
              <a:lnSpc>
                <a:spcPct val="100000"/>
              </a:lnSpc>
              <a:buFont typeface="Arial"/>
              <a:buChar char="●"/>
              <a:tabLst>
                <a:tab pos="613410" algn="l"/>
              </a:tabLst>
            </a:pPr>
            <a:r>
              <a:rPr sz="1400" spc="-165" dirty="0">
                <a:solidFill>
                  <a:srgbClr val="666666"/>
                </a:solidFill>
                <a:latin typeface="Verdana"/>
                <a:cs typeface="Verdana"/>
              </a:rPr>
              <a:t>...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1764" y="1462072"/>
            <a:ext cx="3028943" cy="221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4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2653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Data </a:t>
            </a:r>
            <a:r>
              <a:rPr spc="-190" dirty="0"/>
              <a:t>Flow</a:t>
            </a:r>
            <a:r>
              <a:rPr spc="-615" dirty="0"/>
              <a:t> </a:t>
            </a:r>
            <a:r>
              <a:rPr spc="-285" dirty="0"/>
              <a:t>Graph?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5812" y="1053349"/>
            <a:ext cx="3466465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3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Computations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represented</a:t>
            </a:r>
            <a:r>
              <a:rPr sz="1400" spc="-22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as</a:t>
            </a:r>
            <a:r>
              <a:rPr sz="1400" spc="-24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graphs</a:t>
            </a:r>
            <a:r>
              <a:rPr sz="1400" spc="-45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Nodes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operations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80" dirty="0">
                <a:solidFill>
                  <a:srgbClr val="666666"/>
                </a:solidFill>
                <a:latin typeface="Verdana"/>
                <a:cs typeface="Verdana"/>
              </a:rPr>
              <a:t>(</a:t>
            </a:r>
            <a:r>
              <a:rPr sz="1400" i="1" spc="-80" dirty="0">
                <a:solidFill>
                  <a:srgbClr val="666666"/>
                </a:solidFill>
                <a:latin typeface="Trebuchet MS"/>
                <a:cs typeface="Trebuchet MS"/>
              </a:rPr>
              <a:t>ops)</a:t>
            </a:r>
            <a:endParaRPr sz="1400">
              <a:latin typeface="Trebuchet MS"/>
              <a:cs typeface="Trebuchet MS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Edges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39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i="1" spc="-50" dirty="0">
                <a:solidFill>
                  <a:srgbClr val="666666"/>
                </a:solidFill>
                <a:latin typeface="Trebuchet MS"/>
                <a:cs typeface="Trebuchet MS"/>
              </a:rPr>
              <a:t>Tensors</a:t>
            </a:r>
            <a:endParaRPr sz="1400">
              <a:latin typeface="Trebuchet MS"/>
              <a:cs typeface="Trebuchet MS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(multidimensional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arrays)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348615" indent="-335915">
              <a:lnSpc>
                <a:spcPct val="1000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95" dirty="0">
                <a:solidFill>
                  <a:srgbClr val="666666"/>
                </a:solidFill>
                <a:latin typeface="Verdana"/>
                <a:cs typeface="Verdana"/>
              </a:rPr>
              <a:t>Typical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program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consists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of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95" dirty="0">
                <a:solidFill>
                  <a:srgbClr val="666666"/>
                </a:solidFill>
                <a:latin typeface="Verdana"/>
                <a:cs typeface="Verdana"/>
              </a:rPr>
              <a:t>2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55" dirty="0">
                <a:solidFill>
                  <a:srgbClr val="666666"/>
                </a:solidFill>
                <a:latin typeface="Verdana"/>
                <a:cs typeface="Verdana"/>
              </a:rPr>
              <a:t>phases:</a:t>
            </a:r>
            <a:endParaRPr sz="1400">
              <a:latin typeface="Verdana"/>
              <a:cs typeface="Verdana"/>
            </a:endParaRPr>
          </a:p>
          <a:p>
            <a:pPr marL="805815" marR="86995" lvl="1" indent="-335915">
              <a:lnSpc>
                <a:spcPct val="116100"/>
              </a:lnSpc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b="1" spc="-30" dirty="0">
                <a:solidFill>
                  <a:srgbClr val="666666"/>
                </a:solidFill>
                <a:latin typeface="Trebuchet MS"/>
                <a:cs typeface="Trebuchet MS"/>
              </a:rPr>
              <a:t>construction</a:t>
            </a:r>
            <a:r>
              <a:rPr sz="1400" b="1" spc="-1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70" dirty="0">
                <a:solidFill>
                  <a:srgbClr val="666666"/>
                </a:solidFill>
                <a:latin typeface="Trebuchet MS"/>
                <a:cs typeface="Trebuchet MS"/>
              </a:rPr>
              <a:t>phase</a:t>
            </a:r>
            <a:r>
              <a:rPr sz="1400" spc="-70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assembling</a:t>
            </a:r>
            <a:r>
              <a:rPr sz="1400" spc="-22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a  graph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(model)</a:t>
            </a:r>
            <a:endParaRPr sz="1400">
              <a:latin typeface="Verdana"/>
              <a:cs typeface="Verdana"/>
            </a:endParaRPr>
          </a:p>
          <a:p>
            <a:pPr marL="805815" lvl="1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805180" algn="l"/>
                <a:tab pos="806450" algn="l"/>
              </a:tabLst>
            </a:pPr>
            <a:r>
              <a:rPr sz="1400" b="1" spc="-45" dirty="0">
                <a:solidFill>
                  <a:srgbClr val="666666"/>
                </a:solidFill>
                <a:latin typeface="Trebuchet MS"/>
                <a:cs typeface="Trebuchet MS"/>
              </a:rPr>
              <a:t>execution</a:t>
            </a:r>
            <a:r>
              <a:rPr sz="1400" b="1" spc="-1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400" b="1" spc="-70" dirty="0">
                <a:solidFill>
                  <a:srgbClr val="666666"/>
                </a:solidFill>
                <a:latin typeface="Trebuchet MS"/>
                <a:cs typeface="Trebuchet MS"/>
              </a:rPr>
              <a:t>phase</a:t>
            </a:r>
            <a:r>
              <a:rPr sz="1400" spc="-70" dirty="0">
                <a:solidFill>
                  <a:srgbClr val="666666"/>
                </a:solidFill>
                <a:latin typeface="Verdana"/>
                <a:cs typeface="Verdana"/>
              </a:rPr>
              <a:t>:</a:t>
            </a:r>
            <a:endParaRPr sz="1400">
              <a:latin typeface="Verdana"/>
              <a:cs typeface="Verdana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pushing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666666"/>
                </a:solidFill>
                <a:latin typeface="Verdana"/>
                <a:cs typeface="Verdana"/>
              </a:rPr>
              <a:t>data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through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graph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4364" y="892123"/>
            <a:ext cx="2428845" cy="3086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5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124" y="334421"/>
            <a:ext cx="785398" cy="51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457" y="350840"/>
            <a:ext cx="5041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Neural </a:t>
            </a:r>
            <a:r>
              <a:rPr spc="-260" dirty="0"/>
              <a:t>Networks? </a:t>
            </a:r>
            <a:r>
              <a:rPr spc="-300" dirty="0"/>
              <a:t>Deep</a:t>
            </a:r>
            <a:r>
              <a:rPr spc="-780" dirty="0"/>
              <a:t> </a:t>
            </a:r>
            <a:r>
              <a:rPr spc="-245" dirty="0"/>
              <a:t>Learning?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5812" y="1053349"/>
            <a:ext cx="42913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5915">
              <a:lnSpc>
                <a:spcPct val="1161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Neural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666666"/>
                </a:solidFill>
                <a:latin typeface="Verdana"/>
                <a:cs typeface="Verdana"/>
              </a:rPr>
              <a:t>Networks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0" dirty="0">
                <a:solidFill>
                  <a:srgbClr val="666666"/>
                </a:solidFill>
                <a:latin typeface="Verdana"/>
                <a:cs typeface="Verdana"/>
              </a:rPr>
              <a:t>are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represented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35" dirty="0">
                <a:solidFill>
                  <a:srgbClr val="666666"/>
                </a:solidFill>
                <a:latin typeface="Verdana"/>
                <a:cs typeface="Verdana"/>
              </a:rPr>
              <a:t>by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05" dirty="0">
                <a:solidFill>
                  <a:srgbClr val="666666"/>
                </a:solidFill>
                <a:latin typeface="Verdana"/>
                <a:cs typeface="Verdana"/>
              </a:rPr>
              <a:t>lower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20" dirty="0">
                <a:solidFill>
                  <a:srgbClr val="666666"/>
                </a:solidFill>
                <a:latin typeface="Verdana"/>
                <a:cs typeface="Verdana"/>
              </a:rPr>
              <a:t>figure,  </a:t>
            </a:r>
            <a:r>
              <a:rPr sz="1400" spc="-100" dirty="0">
                <a:solidFill>
                  <a:srgbClr val="666666"/>
                </a:solidFill>
                <a:latin typeface="Verdana"/>
                <a:cs typeface="Verdana"/>
              </a:rPr>
              <a:t>not</a:t>
            </a:r>
            <a:r>
              <a:rPr sz="1400" spc="-21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666666"/>
                </a:solidFill>
                <a:latin typeface="Verdana"/>
                <a:cs typeface="Verdana"/>
              </a:rPr>
              <a:t>the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666666"/>
                </a:solidFill>
                <a:latin typeface="Verdana"/>
                <a:cs typeface="Verdana"/>
              </a:rPr>
              <a:t>top</a:t>
            </a:r>
            <a:r>
              <a:rPr sz="1400" spc="-210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400" spc="-145" dirty="0">
                <a:solidFill>
                  <a:srgbClr val="666666"/>
                </a:solidFill>
                <a:latin typeface="Verdana"/>
                <a:cs typeface="Verdana"/>
              </a:rPr>
              <a:t>one....</a:t>
            </a:r>
            <a:endParaRPr sz="1400">
              <a:latin typeface="Verdana"/>
              <a:cs typeface="Verdana"/>
            </a:endParaRPr>
          </a:p>
          <a:p>
            <a:pPr marL="348615" indent="-335915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40" dirty="0">
                <a:solidFill>
                  <a:srgbClr val="666666"/>
                </a:solidFill>
                <a:latin typeface="Verdana"/>
                <a:cs typeface="Verdana"/>
              </a:rPr>
              <a:t>Link:</a:t>
            </a:r>
            <a:endParaRPr sz="1400">
              <a:latin typeface="Verdana"/>
              <a:cs typeface="Verdana"/>
            </a:endParaRPr>
          </a:p>
          <a:p>
            <a:pPr marL="805815">
              <a:lnSpc>
                <a:spcPct val="100000"/>
              </a:lnSpc>
              <a:spcBef>
                <a:spcPts val="270"/>
              </a:spcBef>
            </a:pPr>
            <a:r>
              <a:rPr sz="1400" u="sng" spc="-1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Tinker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0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with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14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Neural</a:t>
            </a:r>
            <a:r>
              <a:rPr sz="1400" u="sng" spc="-2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Network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8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in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3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Your</a:t>
            </a:r>
            <a:r>
              <a:rPr sz="1400" u="sng" spc="-2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sz="1400" u="sng" spc="-12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Verdana"/>
                <a:cs typeface="Verdana"/>
                <a:hlinkClick r:id="rId3"/>
              </a:rPr>
              <a:t>Browser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36960" y="740323"/>
            <a:ext cx="2051320" cy="1536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4808" y="2450370"/>
            <a:ext cx="5594351" cy="2180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1607" y="4857571"/>
            <a:ext cx="95250" cy="1371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700" spc="-100" dirty="0">
                <a:solidFill>
                  <a:srgbClr val="595959"/>
                </a:solidFill>
                <a:latin typeface="Verdana"/>
                <a:cs typeface="Verdana"/>
              </a:rPr>
              <a:t>6</a:t>
            </a:fld>
            <a:endParaRPr sz="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9302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8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9302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9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798" y="4870147"/>
            <a:ext cx="7737475" cy="11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0"/>
              </a:lnSpc>
              <a:tabLst>
                <a:tab pos="7648575" algn="l"/>
              </a:tabLst>
            </a:pPr>
            <a:r>
              <a:rPr sz="700" spc="-55" dirty="0">
                <a:solidFill>
                  <a:srgbClr val="666666"/>
                </a:solidFill>
                <a:latin typeface="Verdana"/>
                <a:cs typeface="Verdana"/>
              </a:rPr>
              <a:t>Presentation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0" dirty="0">
                <a:solidFill>
                  <a:srgbClr val="666666"/>
                </a:solidFill>
                <a:latin typeface="Verdana"/>
                <a:cs typeface="Verdana"/>
              </a:rPr>
              <a:t>title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90" dirty="0">
                <a:solidFill>
                  <a:srgbClr val="666666"/>
                </a:solidFill>
                <a:latin typeface="Verdana"/>
                <a:cs typeface="Verdana"/>
              </a:rPr>
              <a:t>(Go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666666"/>
                </a:solidFill>
                <a:latin typeface="Verdana"/>
                <a:cs typeface="Verdana"/>
              </a:rPr>
              <a:t>View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225" dirty="0">
                <a:solidFill>
                  <a:srgbClr val="666666"/>
                </a:solidFill>
                <a:latin typeface="Verdana"/>
                <a:cs typeface="Verdana"/>
              </a:rPr>
              <a:t>&gt;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666666"/>
                </a:solidFill>
                <a:latin typeface="Verdana"/>
                <a:cs typeface="Verdana"/>
              </a:rPr>
              <a:t>Master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45" dirty="0">
                <a:solidFill>
                  <a:srgbClr val="666666"/>
                </a:solidFill>
                <a:latin typeface="Verdana"/>
                <a:cs typeface="Verdana"/>
              </a:rPr>
              <a:t>to</a:t>
            </a:r>
            <a:r>
              <a:rPr sz="700" spc="-105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666666"/>
                </a:solidFill>
                <a:latin typeface="Verdana"/>
                <a:cs typeface="Verdana"/>
              </a:rPr>
              <a:t>edit)</a:t>
            </a:r>
            <a:r>
              <a:rPr sz="700" dirty="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sz="700" spc="-100" dirty="0">
                <a:solidFill>
                  <a:srgbClr val="999999"/>
                </a:solidFill>
                <a:latin typeface="Verdana"/>
                <a:cs typeface="Verdana"/>
              </a:rPr>
              <a:t>10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524" y="4926790"/>
            <a:ext cx="318262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5" dirty="0">
                <a:latin typeface="Arial"/>
                <a:cs typeface="Arial"/>
              </a:rPr>
              <a:t>Source: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u="sng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3"/>
              </a:rPr>
              <a:t>https://www.udacity.com/course/deep-learning--ud730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C3F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841</Words>
  <Application>Microsoft Office PowerPoint</Application>
  <PresentationFormat>On-screen Show (16:9)</PresentationFormat>
  <Paragraphs>151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Verdana</vt:lpstr>
      <vt:lpstr>Office Theme</vt:lpstr>
      <vt:lpstr>Introduction to  TensorFlow</vt:lpstr>
      <vt:lpstr>Agenda</vt:lpstr>
      <vt:lpstr>TensorFlow</vt:lpstr>
      <vt:lpstr>Tensor?</vt:lpstr>
      <vt:lpstr>Data Flow Graph?</vt:lpstr>
      <vt:lpstr>Neural Networks?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Why would you use NN / Deep Learning?</vt:lpstr>
      <vt:lpstr>Why TensorFlow?</vt:lpstr>
      <vt:lpstr>TensorFlow has the largest community</vt:lpstr>
      <vt:lpstr>PowerPoint Presentation</vt:lpstr>
      <vt:lpstr>TensorFlow is more than an R&amp;D project</vt:lpstr>
      <vt:lpstr>Agenda</vt:lpstr>
      <vt:lpstr>How does it work?</vt:lpstr>
      <vt:lpstr>Agenda</vt:lpstr>
      <vt:lpstr>Further reading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TensorFlow</dc:title>
  <dc:creator>Mrinal-ThinkPad</dc:creator>
  <cp:lastModifiedBy>Chakraborty,Mrinal</cp:lastModifiedBy>
  <cp:revision>5</cp:revision>
  <dcterms:created xsi:type="dcterms:W3CDTF">2019-07-16T02:34:55Z</dcterms:created>
  <dcterms:modified xsi:type="dcterms:W3CDTF">2019-07-16T04:00:41Z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2019-07-16T00:00:00Z</vt:filetime>
  </property>
</Properties>
</file>